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Ubuntu"/>
      <p:regular r:id="rId12"/>
      <p:bold r:id="rId13"/>
      <p:italic r:id="rId14"/>
      <p:boldItalic r:id="rId15"/>
    </p:embeddedFont>
    <p:embeddedFont>
      <p:font typeface="Capriola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Ubuntu-bold.fntdata"/><Relationship Id="rId12" Type="http://schemas.openxmlformats.org/officeDocument/2006/relationships/font" Target="fonts/Ubuntu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Ubuntu-boldItalic.fntdata"/><Relationship Id="rId14" Type="http://schemas.openxmlformats.org/officeDocument/2006/relationships/font" Target="fonts/Ubuntu-italic.fntdata"/><Relationship Id="rId16" Type="http://schemas.openxmlformats.org/officeDocument/2006/relationships/font" Target="fonts/Capriol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0" y="695625"/>
            <a:ext cx="8520600" cy="1043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5200"/>
              <a:buNone/>
              <a:defRPr sz="5200">
                <a:solidFill>
                  <a:srgbClr val="0667BB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409525" y="22704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Ubuntu"/>
              <a:buNone/>
              <a:defRPr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id="12" name="Shape 1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51" name="Shape 5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44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3000"/>
              <a:buFont typeface="Capriola"/>
              <a:buNone/>
              <a:defRPr sz="30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5" name="Shape 1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-75" y="0"/>
            <a:ext cx="9144000" cy="954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 txBox="1"/>
          <p:nvPr>
            <p:ph type="title"/>
          </p:nvPr>
        </p:nvSpPr>
        <p:spPr>
          <a:xfrm>
            <a:off x="311700" y="271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20" name="Shape 20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21675" y="0"/>
            <a:ext cx="9165600" cy="954000"/>
          </a:xfrm>
          <a:prstGeom prst="rect">
            <a:avLst/>
          </a:prstGeom>
          <a:solidFill>
            <a:srgbClr val="1297FF">
              <a:alpha val="46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268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55498"/>
              </a:buClr>
              <a:buSzPts val="2000"/>
              <a:buFont typeface="Capriola"/>
              <a:buNone/>
              <a:defRPr sz="2000">
                <a:solidFill>
                  <a:srgbClr val="055498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159300" y="1017725"/>
            <a:ext cx="426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04550" y="1017725"/>
            <a:ext cx="426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●"/>
              <a:defRPr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Ubuntu"/>
              <a:buChar char="○"/>
              <a:defRPr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Ubuntu"/>
              <a:buChar char="■"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pic>
        <p:nvPicPr>
          <p:cNvPr id="26" name="Shape 26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" name="Shape 29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-300" y="0"/>
            <a:ext cx="9144000" cy="8169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x="311700" y="0"/>
            <a:ext cx="6757800" cy="625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4206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4" name="Shape 3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37" name="Shape 3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99500" y="4510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265500" y="3184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-25" y="4019025"/>
            <a:ext cx="9144000" cy="11244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98325"/>
            <a:ext cx="6020400" cy="605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</a:lstStyle>
          <a:p/>
        </p:txBody>
      </p:sp>
      <p:pic>
        <p:nvPicPr>
          <p:cNvPr id="47" name="Shape 4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886250" y="144275"/>
            <a:ext cx="845719" cy="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67BB"/>
              </a:buClr>
              <a:buSzPts val="2800"/>
              <a:buFont typeface="Capriola"/>
              <a:buNone/>
              <a:defRPr sz="2800">
                <a:solidFill>
                  <a:srgbClr val="0667BB"/>
                </a:solidFill>
                <a:latin typeface="Capriola"/>
                <a:ea typeface="Capriola"/>
                <a:cs typeface="Capriola"/>
                <a:sym typeface="Capriol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Ubuntu"/>
              <a:buChar char="●"/>
              <a:defRPr sz="180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DYV7vn58HTRMMrea8KIjQZSbgkn3n1Ix/view" TargetMode="External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6825" y="0"/>
            <a:ext cx="9144000" cy="1045200"/>
          </a:xfrm>
          <a:prstGeom prst="rect">
            <a:avLst/>
          </a:prstGeom>
          <a:solidFill>
            <a:srgbClr val="0D70BD">
              <a:alpha val="81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/>
        </p:nvSpPr>
        <p:spPr>
          <a:xfrm>
            <a:off x="403000" y="6825"/>
            <a:ext cx="2629800" cy="10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Clase 7 - Digital</a:t>
            </a:r>
            <a:endParaRPr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782275" y="281761"/>
            <a:ext cx="792469" cy="36125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0" y="3174150"/>
            <a:ext cx="9144000" cy="10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500">
                <a:solidFill>
                  <a:srgbClr val="055498"/>
                </a:solidFill>
                <a:latin typeface="Ubuntu"/>
                <a:ea typeface="Ubuntu"/>
                <a:cs typeface="Ubuntu"/>
                <a:sym typeface="Ubuntu"/>
              </a:rPr>
              <a:t>Viento Anemómetro</a:t>
            </a:r>
            <a:endParaRPr sz="3500">
              <a:solidFill>
                <a:srgbClr val="055498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descr="Untitled-1-08.png"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8913" y="296399"/>
            <a:ext cx="3299825" cy="329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-20500" y="-27325"/>
            <a:ext cx="9207600" cy="5198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Shape 67" title="anemometro-funcionamiento.avi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2800" y="307350"/>
            <a:ext cx="6038400" cy="45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782275" y="281761"/>
            <a:ext cx="792469" cy="36125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x="247500" y="239513"/>
            <a:ext cx="7399500" cy="5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4">
            <a:alphaModFix/>
          </a:blip>
          <a:srcRect b="18461" l="7043" r="7683" t="18593"/>
          <a:stretch/>
        </p:blipFill>
        <p:spPr>
          <a:xfrm>
            <a:off x="2399503" y="1476650"/>
            <a:ext cx="4009876" cy="29596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>
            <p:ph type="title"/>
          </p:nvPr>
        </p:nvSpPr>
        <p:spPr>
          <a:xfrm>
            <a:off x="311700" y="0"/>
            <a:ext cx="6757800" cy="62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Sensor de efecto Hall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/>
        </p:nvSpPr>
        <p:spPr>
          <a:xfrm>
            <a:off x="125" y="302100"/>
            <a:ext cx="9144000" cy="62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D70BD"/>
                </a:solidFill>
                <a:latin typeface="Capriola"/>
                <a:ea typeface="Capriola"/>
                <a:cs typeface="Capriola"/>
                <a:sym typeface="Capriola"/>
              </a:rPr>
              <a:t>Conexión del sensor de efecto hall digital</a:t>
            </a:r>
            <a:endParaRPr sz="2400">
              <a:solidFill>
                <a:srgbClr val="0D70BD"/>
              </a:solidFill>
              <a:latin typeface="Capriola"/>
              <a:ea typeface="Capriola"/>
              <a:cs typeface="Capriola"/>
              <a:sym typeface="Capriola"/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2825" y="1513912"/>
            <a:ext cx="4367601" cy="303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58450"/>
            <a:ext cx="6757800" cy="62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Código sensor anemómetro</a:t>
            </a:r>
            <a:endParaRPr sz="2400"/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1454700" y="1313400"/>
            <a:ext cx="72669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const int</a:t>
            </a:r>
            <a:r>
              <a:rPr lang="es" sz="1400">
                <a:solidFill>
                  <a:srgbClr val="000000"/>
                </a:solidFill>
              </a:rPr>
              <a:t> pinAnemometro = 3;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unsigned long</a:t>
            </a:r>
            <a:r>
              <a:rPr lang="es" sz="1400">
                <a:solidFill>
                  <a:srgbClr val="000000"/>
                </a:solidFill>
              </a:rPr>
              <a:t> tiempoAntes;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unsigned long </a:t>
            </a:r>
            <a:r>
              <a:rPr lang="es" sz="1400">
                <a:solidFill>
                  <a:srgbClr val="000000"/>
                </a:solidFill>
              </a:rPr>
              <a:t> tiempo=0;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unsigned long </a:t>
            </a:r>
            <a:r>
              <a:rPr lang="es" sz="1400">
                <a:solidFill>
                  <a:srgbClr val="000000"/>
                </a:solidFill>
              </a:rPr>
              <a:t>sumaTiempo=0;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byte</a:t>
            </a:r>
            <a:r>
              <a:rPr lang="es" sz="1400">
                <a:solidFill>
                  <a:srgbClr val="000000"/>
                </a:solidFill>
              </a:rPr>
              <a:t> contador=0;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bool</a:t>
            </a:r>
            <a:r>
              <a:rPr lang="es" sz="1400">
                <a:solidFill>
                  <a:srgbClr val="000000"/>
                </a:solidFill>
              </a:rPr>
              <a:t> bandera=0;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void</a:t>
            </a:r>
            <a:r>
              <a:rPr lang="es" sz="1400">
                <a:solidFill>
                  <a:srgbClr val="000000"/>
                </a:solidFill>
              </a:rPr>
              <a:t> </a:t>
            </a:r>
            <a:r>
              <a:rPr lang="es" sz="1400">
                <a:solidFill>
                  <a:srgbClr val="6AA84F"/>
                </a:solidFill>
              </a:rPr>
              <a:t>setup</a:t>
            </a:r>
            <a:r>
              <a:rPr lang="es" sz="1400">
                <a:solidFill>
                  <a:srgbClr val="000000"/>
                </a:solidFill>
              </a:rPr>
              <a:t>() {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</a:rPr>
              <a:t> </a:t>
            </a:r>
            <a:r>
              <a:rPr lang="es" sz="1400">
                <a:solidFill>
                  <a:srgbClr val="FF9900"/>
                </a:solidFill>
              </a:rPr>
              <a:t>  pinMode</a:t>
            </a:r>
            <a:r>
              <a:rPr lang="es" sz="1400">
                <a:solidFill>
                  <a:srgbClr val="000000"/>
                </a:solidFill>
              </a:rPr>
              <a:t>(pinAnemometro, </a:t>
            </a:r>
            <a:r>
              <a:rPr lang="es" sz="1400">
                <a:solidFill>
                  <a:srgbClr val="4A86E8"/>
                </a:solidFill>
              </a:rPr>
              <a:t>INPUT</a:t>
            </a:r>
            <a:r>
              <a:rPr lang="es" sz="1400">
                <a:solidFill>
                  <a:srgbClr val="000000"/>
                </a:solidFill>
              </a:rPr>
              <a:t>);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</a:rPr>
              <a:t>  </a:t>
            </a:r>
            <a:r>
              <a:rPr b="1" lang="es" sz="1400">
                <a:solidFill>
                  <a:srgbClr val="000000"/>
                </a:solidFill>
              </a:rPr>
              <a:t> </a:t>
            </a:r>
            <a:r>
              <a:rPr b="1" lang="es" sz="1400">
                <a:solidFill>
                  <a:srgbClr val="FF9900"/>
                </a:solidFill>
              </a:rPr>
              <a:t>Serial</a:t>
            </a:r>
            <a:r>
              <a:rPr lang="es" sz="1400">
                <a:solidFill>
                  <a:srgbClr val="FF9900"/>
                </a:solidFill>
              </a:rPr>
              <a:t>.begin</a:t>
            </a:r>
            <a:r>
              <a:rPr lang="es" sz="1400">
                <a:solidFill>
                  <a:srgbClr val="000000"/>
                </a:solidFill>
              </a:rPr>
              <a:t>(9600);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FF9900"/>
                </a:solidFill>
              </a:rPr>
              <a:t>attachInterrupt</a:t>
            </a:r>
            <a:r>
              <a:rPr lang="es" sz="1400">
                <a:solidFill>
                  <a:srgbClr val="000000"/>
                </a:solidFill>
              </a:rPr>
              <a:t>(</a:t>
            </a:r>
            <a:r>
              <a:rPr lang="es" sz="1400">
                <a:solidFill>
                  <a:srgbClr val="FF9900"/>
                </a:solidFill>
              </a:rPr>
              <a:t>digitalPinToInterrupt</a:t>
            </a:r>
            <a:r>
              <a:rPr lang="es" sz="1400">
                <a:solidFill>
                  <a:srgbClr val="000000"/>
                </a:solidFill>
              </a:rPr>
              <a:t>(pinAnemometro), interrupcionViento,</a:t>
            </a:r>
            <a:r>
              <a:rPr lang="es" sz="1400">
                <a:solidFill>
                  <a:srgbClr val="4A86E8"/>
                </a:solidFill>
              </a:rPr>
              <a:t>RISING </a:t>
            </a:r>
            <a:r>
              <a:rPr lang="es" sz="1400">
                <a:solidFill>
                  <a:srgbClr val="000000"/>
                </a:solidFill>
              </a:rPr>
              <a:t>);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</a:rPr>
              <a:t>   tiempoAntes=</a:t>
            </a:r>
            <a:r>
              <a:rPr lang="es" sz="1400">
                <a:solidFill>
                  <a:srgbClr val="FF9900"/>
                </a:solidFill>
              </a:rPr>
              <a:t>millis</a:t>
            </a:r>
            <a:r>
              <a:rPr lang="es" sz="1400">
                <a:solidFill>
                  <a:srgbClr val="000000"/>
                </a:solidFill>
              </a:rPr>
              <a:t>();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</a:rPr>
              <a:t>}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</a:rPr>
              <a:t>void </a:t>
            </a:r>
            <a:r>
              <a:rPr lang="es" sz="1400">
                <a:solidFill>
                  <a:srgbClr val="6AA84F"/>
                </a:solidFill>
              </a:rPr>
              <a:t>loop</a:t>
            </a:r>
            <a:r>
              <a:rPr lang="es" sz="1400">
                <a:solidFill>
                  <a:srgbClr val="000000"/>
                </a:solidFill>
              </a:rPr>
              <a:t>() {</a:t>
            </a:r>
            <a:endParaRPr sz="14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</a:rPr>
              <a:t>}</a:t>
            </a:r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1320575" y="692025"/>
            <a:ext cx="6345600" cy="4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void 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interrupcionViento() {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</a:t>
            </a:r>
            <a:r>
              <a:rPr lang="es" sz="14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 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millis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()&gt;(50+tiempoAntes)){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bandera=!bandera;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</a:t>
            </a:r>
            <a:r>
              <a:rPr lang="es" sz="14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(bandera==0){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tiempo=(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millis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()-tiempoAntes);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tiempoAntes=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millis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sumaTiempo+=tiempo; 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</a:t>
            </a:r>
            <a:r>
              <a:rPr lang="es" sz="1400">
                <a:solidFill>
                  <a:srgbClr val="6AA84F"/>
                </a:solidFill>
                <a:latin typeface="Ubuntu"/>
                <a:ea typeface="Ubuntu"/>
                <a:cs typeface="Ubuntu"/>
                <a:sym typeface="Ubuntu"/>
              </a:rPr>
              <a:t>if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(contador&lt;=19){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 contador++;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</a:t>
            </a:r>
            <a:r>
              <a:rPr b="1"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b="1"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Serial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.println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(contador);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}else{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 contador=0;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 </a:t>
            </a:r>
            <a:r>
              <a:rPr lang="es" sz="1400">
                <a:solidFill>
                  <a:srgbClr val="4A86E8"/>
                </a:solidFill>
                <a:latin typeface="Ubuntu"/>
                <a:ea typeface="Ubuntu"/>
                <a:cs typeface="Ubuntu"/>
                <a:sym typeface="Ubuntu"/>
              </a:rPr>
              <a:t>float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velocidad=(2*3.1416*0.05*3.6)/((sumaTiempo/1000.0)/20);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 </a:t>
            </a:r>
            <a:r>
              <a:rPr b="1"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Serial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.print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(velocidad);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</a:t>
            </a:r>
            <a:r>
              <a:rPr b="1"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 Serial</a:t>
            </a:r>
            <a:r>
              <a:rPr lang="es" sz="1400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.println</a:t>
            </a: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("  Km/h");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  sumaTiempo=0;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     } } } }</a:t>
            </a:r>
            <a:endParaRPr sz="14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3D85C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3D85C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-316825" y="3223950"/>
            <a:ext cx="5053200" cy="15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055498"/>
                </a:solidFill>
                <a:latin typeface="Ubuntu"/>
                <a:ea typeface="Ubuntu"/>
                <a:cs typeface="Ubuntu"/>
                <a:sym typeface="Ubuntu"/>
              </a:rPr>
              <a:t>Viento</a:t>
            </a:r>
            <a:endParaRPr sz="3000">
              <a:solidFill>
                <a:srgbClr val="055498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055498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 sz="3000">
              <a:solidFill>
                <a:srgbClr val="055498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4760950" y="149125"/>
            <a:ext cx="2629800" cy="10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Clase 7</a:t>
            </a:r>
            <a:endParaRPr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966700" y="4542986"/>
            <a:ext cx="792469" cy="3612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titled-1-08.png" id="100" name="Shape 1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300" y="281575"/>
            <a:ext cx="3495798" cy="3495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ETEORIT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