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3"/>
    <p:sldMasterId id="214748367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9144000"/>
  <p:notesSz cx="6858000" cy="9144000"/>
  <p:embeddedFontLst>
    <p:embeddedFont>
      <p:font typeface="Ubuntu"/>
      <p:regular r:id="rId20"/>
      <p:bold r:id="rId21"/>
      <p:italic r:id="rId22"/>
      <p:boldItalic r:id="rId23"/>
    </p:embeddedFont>
    <p:embeddedFont>
      <p:font typeface="Capriola"/>
      <p:regular r:id="rId24"/>
    </p:embeddedFont>
    <p:embeddedFont>
      <p:font typeface="Oswald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Ubuntu-regular.fntdata"/><Relationship Id="rId22" Type="http://schemas.openxmlformats.org/officeDocument/2006/relationships/font" Target="fonts/Ubuntu-italic.fntdata"/><Relationship Id="rId21" Type="http://schemas.openxmlformats.org/officeDocument/2006/relationships/font" Target="fonts/Ubuntu-bold.fntdata"/><Relationship Id="rId24" Type="http://schemas.openxmlformats.org/officeDocument/2006/relationships/font" Target="fonts/Capriola-regular.fntdata"/><Relationship Id="rId23" Type="http://schemas.openxmlformats.org/officeDocument/2006/relationships/font" Target="fonts/Ubuntu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Oswald-bold.fntdata"/><Relationship Id="rId25" Type="http://schemas.openxmlformats.org/officeDocument/2006/relationships/font" Target="fonts/Oswa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0" y="927500"/>
            <a:ext cx="8520600" cy="1391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3000"/>
              <a:buFont typeface="Capriola"/>
              <a:buNone/>
              <a:defRPr sz="3000">
                <a:solidFill>
                  <a:srgbClr val="0667BB"/>
                </a:solidFill>
                <a:latin typeface="Capriola"/>
                <a:ea typeface="Capriola"/>
                <a:cs typeface="Capriola"/>
                <a:sym typeface="Capriol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409525" y="30272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Ubuntu"/>
              <a:buNone/>
              <a:defRPr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pic>
        <p:nvPicPr>
          <p:cNvPr id="12" name="Shape 12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6013700"/>
            <a:ext cx="1127625" cy="5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id="51" name="Shape 51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886250" y="192367"/>
            <a:ext cx="1127625" cy="5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ctrTitle"/>
          </p:nvPr>
        </p:nvSpPr>
        <p:spPr>
          <a:xfrm>
            <a:off x="311700" y="927500"/>
            <a:ext cx="8520600" cy="1391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3000"/>
              <a:buFont typeface="Capriola"/>
              <a:buNone/>
              <a:defRPr sz="3000">
                <a:solidFill>
                  <a:srgbClr val="0667BB"/>
                </a:solidFill>
                <a:latin typeface="Capriola"/>
                <a:ea typeface="Capriola"/>
                <a:cs typeface="Capriola"/>
                <a:sym typeface="Capriol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409525" y="30272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Ubuntu"/>
              <a:buNone/>
              <a:defRPr>
                <a:latin typeface="Ubuntu"/>
                <a:ea typeface="Ubuntu"/>
                <a:cs typeface="Ubuntu"/>
                <a:sym typeface="Ubuntu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pic>
        <p:nvPicPr>
          <p:cNvPr id="60" name="Shape 60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6013700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3000"/>
              <a:buFont typeface="Capriola"/>
              <a:buNone/>
              <a:defRPr sz="3000">
                <a:solidFill>
                  <a:srgbClr val="0667BB"/>
                </a:solidFill>
                <a:latin typeface="Capriola"/>
                <a:ea typeface="Capriola"/>
                <a:cs typeface="Capriola"/>
                <a:sym typeface="Capriol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63" name="Shape 63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6013700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-75" y="0"/>
            <a:ext cx="9144000" cy="1272000"/>
          </a:xfrm>
          <a:prstGeom prst="rect">
            <a:avLst/>
          </a:prstGeom>
          <a:solidFill>
            <a:srgbClr val="1297FF">
              <a:alpha val="46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Shape 66"/>
          <p:cNvSpPr txBox="1"/>
          <p:nvPr>
            <p:ph type="title"/>
          </p:nvPr>
        </p:nvSpPr>
        <p:spPr>
          <a:xfrm>
            <a:off x="311700" y="362033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55498"/>
              </a:buClr>
              <a:buSzPts val="2000"/>
              <a:buFont typeface="Capriola"/>
              <a:buNone/>
              <a:defRPr sz="2000">
                <a:solidFill>
                  <a:srgbClr val="055498"/>
                </a:solidFill>
                <a:latin typeface="Capriola"/>
                <a:ea typeface="Capriola"/>
                <a:cs typeface="Capriola"/>
                <a:sym typeface="Capriol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9pPr>
          </a:lstStyle>
          <a:p/>
        </p:txBody>
      </p:sp>
      <p:pic>
        <p:nvPicPr>
          <p:cNvPr id="68" name="Shape 68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6013700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-21675" y="0"/>
            <a:ext cx="9165600" cy="1272000"/>
          </a:xfrm>
          <a:prstGeom prst="rect">
            <a:avLst/>
          </a:prstGeom>
          <a:solidFill>
            <a:srgbClr val="1297FF">
              <a:alpha val="46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x="311700" y="357633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55498"/>
              </a:buClr>
              <a:buSzPts val="2000"/>
              <a:buFont typeface="Capriola"/>
              <a:buNone/>
              <a:defRPr sz="2000">
                <a:solidFill>
                  <a:srgbClr val="055498"/>
                </a:solidFill>
                <a:latin typeface="Capriola"/>
                <a:ea typeface="Capriola"/>
                <a:cs typeface="Capriola"/>
                <a:sym typeface="Capriol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159300" y="1356967"/>
            <a:ext cx="42642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2" type="body"/>
          </p:nvPr>
        </p:nvSpPr>
        <p:spPr>
          <a:xfrm>
            <a:off x="4604550" y="1356967"/>
            <a:ext cx="42642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9pPr>
          </a:lstStyle>
          <a:p/>
        </p:txBody>
      </p:sp>
      <p:pic>
        <p:nvPicPr>
          <p:cNvPr id="74" name="Shape 74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6013700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77" name="Shape 77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6013700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/>
        </p:nvSpPr>
        <p:spPr>
          <a:xfrm>
            <a:off x="-300" y="0"/>
            <a:ext cx="9144000" cy="1089300"/>
          </a:xfrm>
          <a:prstGeom prst="rect">
            <a:avLst/>
          </a:prstGeom>
          <a:solidFill>
            <a:srgbClr val="0D70BD">
              <a:alpha val="81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Shape 80"/>
          <p:cNvSpPr txBox="1"/>
          <p:nvPr>
            <p:ph type="title"/>
          </p:nvPr>
        </p:nvSpPr>
        <p:spPr>
          <a:xfrm>
            <a:off x="311700" y="0"/>
            <a:ext cx="6757800" cy="8340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311700" y="1852800"/>
            <a:ext cx="4206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82" name="Shape 82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6013700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pic>
        <p:nvPicPr>
          <p:cNvPr id="85" name="Shape 85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6013700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0D70BD">
              <a:alpha val="81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Shape 88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9" name="Shape 89"/>
          <p:cNvSpPr txBox="1"/>
          <p:nvPr>
            <p:ph idx="1" type="subTitle"/>
          </p:nvPr>
        </p:nvSpPr>
        <p:spPr>
          <a:xfrm>
            <a:off x="265500" y="4245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0" name="Shape 90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3000"/>
              <a:buFont typeface="Capriola"/>
              <a:buNone/>
              <a:defRPr sz="3000">
                <a:solidFill>
                  <a:srgbClr val="0667BB"/>
                </a:solidFill>
                <a:latin typeface="Capriola"/>
                <a:ea typeface="Capriola"/>
                <a:cs typeface="Capriola"/>
                <a:sym typeface="Capriol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15" name="Shape 15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6013700"/>
            <a:ext cx="1127625" cy="5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/>
        </p:nvSpPr>
        <p:spPr>
          <a:xfrm>
            <a:off x="-25" y="5358700"/>
            <a:ext cx="9144000" cy="1499100"/>
          </a:xfrm>
          <a:prstGeom prst="rect">
            <a:avLst/>
          </a:prstGeom>
          <a:solidFill>
            <a:srgbClr val="0D70BD">
              <a:alpha val="81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311700" y="5731100"/>
            <a:ext cx="6020400" cy="806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</a:lstStyle>
          <a:p/>
        </p:txBody>
      </p:sp>
      <p:pic>
        <p:nvPicPr>
          <p:cNvPr id="95" name="Shape 95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886250" y="192367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id="99" name="Shape 99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886250" y="192367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>
            <a:off x="-75" y="0"/>
            <a:ext cx="9144000" cy="1272000"/>
          </a:xfrm>
          <a:prstGeom prst="rect">
            <a:avLst/>
          </a:prstGeom>
          <a:solidFill>
            <a:srgbClr val="1297FF">
              <a:alpha val="46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 txBox="1"/>
          <p:nvPr>
            <p:ph type="title"/>
          </p:nvPr>
        </p:nvSpPr>
        <p:spPr>
          <a:xfrm>
            <a:off x="311700" y="362033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55498"/>
              </a:buClr>
              <a:buSzPts val="2000"/>
              <a:buFont typeface="Capriola"/>
              <a:buNone/>
              <a:defRPr sz="2000">
                <a:solidFill>
                  <a:srgbClr val="055498"/>
                </a:solidFill>
                <a:latin typeface="Capriola"/>
                <a:ea typeface="Capriola"/>
                <a:cs typeface="Capriola"/>
                <a:sym typeface="Capriol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9pPr>
          </a:lstStyle>
          <a:p/>
        </p:txBody>
      </p:sp>
      <p:pic>
        <p:nvPicPr>
          <p:cNvPr id="20" name="Shape 20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6013700"/>
            <a:ext cx="1127625" cy="5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21675" y="0"/>
            <a:ext cx="9165600" cy="1272000"/>
          </a:xfrm>
          <a:prstGeom prst="rect">
            <a:avLst/>
          </a:prstGeom>
          <a:solidFill>
            <a:srgbClr val="1297FF">
              <a:alpha val="46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Shape 23"/>
          <p:cNvSpPr txBox="1"/>
          <p:nvPr>
            <p:ph type="title"/>
          </p:nvPr>
        </p:nvSpPr>
        <p:spPr>
          <a:xfrm>
            <a:off x="311700" y="357633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55498"/>
              </a:buClr>
              <a:buSzPts val="2000"/>
              <a:buFont typeface="Capriola"/>
              <a:buNone/>
              <a:defRPr sz="2000">
                <a:solidFill>
                  <a:srgbClr val="055498"/>
                </a:solidFill>
                <a:latin typeface="Capriola"/>
                <a:ea typeface="Capriola"/>
                <a:cs typeface="Capriola"/>
                <a:sym typeface="Capriol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159300" y="1356967"/>
            <a:ext cx="42642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x="4604550" y="1356967"/>
            <a:ext cx="42642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9pPr>
          </a:lstStyle>
          <a:p/>
        </p:txBody>
      </p:sp>
      <p:pic>
        <p:nvPicPr>
          <p:cNvPr id="26" name="Shape 26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6013700"/>
            <a:ext cx="1127625" cy="5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9" name="Shape 29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6013700"/>
            <a:ext cx="1127625" cy="5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-300" y="0"/>
            <a:ext cx="9144000" cy="1089300"/>
          </a:xfrm>
          <a:prstGeom prst="rect">
            <a:avLst/>
          </a:prstGeom>
          <a:solidFill>
            <a:srgbClr val="0D70BD">
              <a:alpha val="81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Shape 32"/>
          <p:cNvSpPr txBox="1"/>
          <p:nvPr>
            <p:ph type="title"/>
          </p:nvPr>
        </p:nvSpPr>
        <p:spPr>
          <a:xfrm>
            <a:off x="311700" y="0"/>
            <a:ext cx="6757800" cy="8340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311700" y="1852800"/>
            <a:ext cx="4206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34" name="Shape 34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6013700"/>
            <a:ext cx="1127625" cy="5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pic>
        <p:nvPicPr>
          <p:cNvPr id="37" name="Shape 37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6013700"/>
            <a:ext cx="1127625" cy="5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0D70BD">
              <a:alpha val="81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1" name="Shape 41"/>
          <p:cNvSpPr txBox="1"/>
          <p:nvPr>
            <p:ph idx="1" type="subTitle"/>
          </p:nvPr>
        </p:nvSpPr>
        <p:spPr>
          <a:xfrm>
            <a:off x="265500" y="4245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2" name="Shape 42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-25" y="5358700"/>
            <a:ext cx="9144000" cy="1499100"/>
          </a:xfrm>
          <a:prstGeom prst="rect">
            <a:avLst/>
          </a:prstGeom>
          <a:solidFill>
            <a:srgbClr val="0D70BD">
              <a:alpha val="81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5731100"/>
            <a:ext cx="6020400" cy="806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</a:lstStyle>
          <a:p/>
        </p:txBody>
      </p:sp>
      <p:pic>
        <p:nvPicPr>
          <p:cNvPr id="47" name="Shape 47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886250" y="192367"/>
            <a:ext cx="1127625" cy="5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2800"/>
              <a:buFont typeface="Capriola"/>
              <a:buNone/>
              <a:defRPr sz="2800">
                <a:solidFill>
                  <a:srgbClr val="0667BB"/>
                </a:solidFill>
                <a:latin typeface="Capriola"/>
                <a:ea typeface="Capriola"/>
                <a:cs typeface="Capriola"/>
                <a:sym typeface="Capriol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Ubuntu"/>
              <a:buChar char="●"/>
              <a:defRPr sz="180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○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■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●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○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■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●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○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Ubuntu"/>
              <a:buChar char="■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2800"/>
              <a:buFont typeface="Capriola"/>
              <a:buNone/>
              <a:defRPr sz="2800">
                <a:solidFill>
                  <a:srgbClr val="0667BB"/>
                </a:solidFill>
                <a:latin typeface="Capriola"/>
                <a:ea typeface="Capriola"/>
                <a:cs typeface="Capriola"/>
                <a:sym typeface="Capriol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Ubuntu"/>
              <a:buChar char="●"/>
              <a:defRPr sz="180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○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■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●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○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■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●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○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Ubuntu"/>
              <a:buChar char="■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drive.google.com/file/d/0B5fnLe35L0tkWDhkdThtdTJHN3M/view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" type="body"/>
          </p:nvPr>
        </p:nvSpPr>
        <p:spPr>
          <a:xfrm>
            <a:off x="311700" y="5565925"/>
            <a:ext cx="8747100" cy="97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6000"/>
              <a:t>Dirección del viento</a:t>
            </a:r>
            <a:endParaRPr b="1" sz="6000"/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4763" y="904850"/>
            <a:ext cx="8434475" cy="360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/>
        </p:nvSpPr>
        <p:spPr>
          <a:xfrm>
            <a:off x="6825" y="0"/>
            <a:ext cx="9144000" cy="1393500"/>
          </a:xfrm>
          <a:prstGeom prst="rect">
            <a:avLst/>
          </a:prstGeom>
          <a:solidFill>
            <a:srgbClr val="0D70BD">
              <a:alpha val="81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Shape 158"/>
          <p:cNvPicPr preferRelativeResize="0"/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7782275" y="375681"/>
            <a:ext cx="1056625" cy="48167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Shape 159"/>
          <p:cNvSpPr txBox="1"/>
          <p:nvPr/>
        </p:nvSpPr>
        <p:spPr>
          <a:xfrm>
            <a:off x="247500" y="319350"/>
            <a:ext cx="7399500" cy="7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6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Sensor de distancia (reflectivo)</a:t>
            </a:r>
            <a:endParaRPr b="1" sz="36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60" name="Shape 160"/>
          <p:cNvPicPr preferRelativeResize="0"/>
          <p:nvPr/>
        </p:nvPicPr>
        <p:blipFill rotWithShape="1">
          <a:blip r:embed="rId4">
            <a:alphaModFix/>
          </a:blip>
          <a:srcRect b="52287" l="0" r="0" t="0"/>
          <a:stretch/>
        </p:blipFill>
        <p:spPr>
          <a:xfrm>
            <a:off x="678463" y="1882025"/>
            <a:ext cx="7787075" cy="428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Shape 161"/>
          <p:cNvSpPr txBox="1"/>
          <p:nvPr/>
        </p:nvSpPr>
        <p:spPr>
          <a:xfrm>
            <a:off x="1250238" y="5889150"/>
            <a:ext cx="3038100" cy="8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800">
                <a:latin typeface="Oswald"/>
                <a:ea typeface="Oswald"/>
                <a:cs typeface="Oswald"/>
                <a:sym typeface="Oswald"/>
              </a:rPr>
              <a:t>QRD1114</a:t>
            </a:r>
            <a:endParaRPr sz="48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Shape 1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4675" y="1822277"/>
            <a:ext cx="2729200" cy="476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Shape 167"/>
          <p:cNvSpPr/>
          <p:nvPr/>
        </p:nvSpPr>
        <p:spPr>
          <a:xfrm>
            <a:off x="6825" y="0"/>
            <a:ext cx="9144000" cy="1393500"/>
          </a:xfrm>
          <a:prstGeom prst="rect">
            <a:avLst/>
          </a:prstGeom>
          <a:solidFill>
            <a:srgbClr val="0D70BD">
              <a:alpha val="81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Shape 168"/>
          <p:cNvSpPr txBox="1"/>
          <p:nvPr/>
        </p:nvSpPr>
        <p:spPr>
          <a:xfrm>
            <a:off x="247500" y="319350"/>
            <a:ext cx="7399500" cy="7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6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Tipos de sensores ópticos</a:t>
            </a:r>
            <a:endParaRPr b="1" sz="36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69" name="Shape 169"/>
          <p:cNvSpPr txBox="1"/>
          <p:nvPr/>
        </p:nvSpPr>
        <p:spPr>
          <a:xfrm>
            <a:off x="4608775" y="2145225"/>
            <a:ext cx="3038100" cy="8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800">
                <a:latin typeface="Oswald"/>
                <a:ea typeface="Oswald"/>
                <a:cs typeface="Oswald"/>
                <a:sym typeface="Oswald"/>
              </a:rPr>
              <a:t>De Barrera</a:t>
            </a:r>
            <a:endParaRPr sz="48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Shape 170"/>
          <p:cNvSpPr txBox="1"/>
          <p:nvPr/>
        </p:nvSpPr>
        <p:spPr>
          <a:xfrm>
            <a:off x="4608775" y="3618925"/>
            <a:ext cx="3911100" cy="8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800">
                <a:latin typeface="Oswald"/>
                <a:ea typeface="Oswald"/>
                <a:cs typeface="Oswald"/>
                <a:sym typeface="Oswald"/>
              </a:rPr>
              <a:t>Reflexión sobre espejo</a:t>
            </a:r>
            <a:endParaRPr sz="48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Shape 171"/>
          <p:cNvSpPr txBox="1"/>
          <p:nvPr/>
        </p:nvSpPr>
        <p:spPr>
          <a:xfrm>
            <a:off x="4521300" y="5494150"/>
            <a:ext cx="4453500" cy="8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800">
                <a:latin typeface="Oswald"/>
                <a:ea typeface="Oswald"/>
                <a:cs typeface="Oswald"/>
                <a:sym typeface="Oswald"/>
              </a:rPr>
              <a:t>Reflexión directa</a:t>
            </a:r>
            <a:endParaRPr sz="48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/>
        </p:nvSpPr>
        <p:spPr>
          <a:xfrm>
            <a:off x="6825" y="0"/>
            <a:ext cx="9144000" cy="1393500"/>
          </a:xfrm>
          <a:prstGeom prst="rect">
            <a:avLst/>
          </a:prstGeom>
          <a:solidFill>
            <a:srgbClr val="0D70BD">
              <a:alpha val="81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7" name="Shape 1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9800" y="1863063"/>
            <a:ext cx="3329075" cy="332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Shape 178"/>
          <p:cNvSpPr txBox="1"/>
          <p:nvPr/>
        </p:nvSpPr>
        <p:spPr>
          <a:xfrm>
            <a:off x="1407713" y="5498450"/>
            <a:ext cx="3038100" cy="8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800">
                <a:latin typeface="Oswald"/>
                <a:ea typeface="Oswald"/>
                <a:cs typeface="Oswald"/>
                <a:sym typeface="Oswald"/>
              </a:rPr>
              <a:t>QRD1114</a:t>
            </a:r>
            <a:endParaRPr sz="48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Shape 179"/>
          <p:cNvSpPr txBox="1"/>
          <p:nvPr/>
        </p:nvSpPr>
        <p:spPr>
          <a:xfrm>
            <a:off x="247500" y="319350"/>
            <a:ext cx="7399500" cy="7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6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Tipos de sensores ópticos</a:t>
            </a:r>
            <a:endParaRPr b="1" sz="36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0" name="Shape 1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0722" y="2169373"/>
            <a:ext cx="3500927" cy="3329074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Shape 181"/>
          <p:cNvSpPr txBox="1"/>
          <p:nvPr/>
        </p:nvSpPr>
        <p:spPr>
          <a:xfrm>
            <a:off x="5039600" y="5498450"/>
            <a:ext cx="4123200" cy="8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600">
                <a:latin typeface="Oswald"/>
                <a:ea typeface="Oswald"/>
                <a:cs typeface="Oswald"/>
                <a:sym typeface="Oswald"/>
              </a:rPr>
              <a:t>Sensor de Herradura</a:t>
            </a:r>
            <a:endParaRPr sz="36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idx="1" type="body"/>
          </p:nvPr>
        </p:nvSpPr>
        <p:spPr>
          <a:xfrm>
            <a:off x="311700" y="5670500"/>
            <a:ext cx="8917500" cy="115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200">
                <a:latin typeface="Oswald"/>
                <a:ea typeface="Oswald"/>
                <a:cs typeface="Oswald"/>
                <a:sym typeface="Oswald"/>
              </a:rPr>
              <a:t>Sensor óptico reflectivo</a:t>
            </a:r>
            <a:endParaRPr/>
          </a:p>
        </p:txBody>
      </p:sp>
      <p:pic>
        <p:nvPicPr>
          <p:cNvPr id="187" name="Shape 187"/>
          <p:cNvPicPr preferRelativeResize="0"/>
          <p:nvPr/>
        </p:nvPicPr>
        <p:blipFill rotWithShape="1">
          <a:blip r:embed="rId3">
            <a:alphaModFix/>
          </a:blip>
          <a:srcRect b="4267" l="0" r="0" t="3955"/>
          <a:stretch/>
        </p:blipFill>
        <p:spPr>
          <a:xfrm>
            <a:off x="1015025" y="565650"/>
            <a:ext cx="7086600" cy="452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type="title"/>
          </p:nvPr>
        </p:nvSpPr>
        <p:spPr>
          <a:xfrm>
            <a:off x="311700" y="-99375"/>
            <a:ext cx="7739100" cy="106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4800">
                <a:latin typeface="Oswald"/>
                <a:ea typeface="Oswald"/>
                <a:cs typeface="Oswald"/>
                <a:sym typeface="Oswald"/>
              </a:rPr>
              <a:t>Código sensor optico reflectivo</a:t>
            </a:r>
            <a:endParaRPr sz="4800"/>
          </a:p>
        </p:txBody>
      </p:sp>
      <p:sp>
        <p:nvSpPr>
          <p:cNvPr id="193" name="Shape 193"/>
          <p:cNvSpPr txBox="1"/>
          <p:nvPr>
            <p:ph idx="1" type="body"/>
          </p:nvPr>
        </p:nvSpPr>
        <p:spPr>
          <a:xfrm>
            <a:off x="311700" y="1037925"/>
            <a:ext cx="8704500" cy="56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3600">
                <a:solidFill>
                  <a:srgbClr val="3C78D8"/>
                </a:solidFill>
              </a:rPr>
              <a:t>int</a:t>
            </a:r>
            <a:r>
              <a:rPr b="1" lang="es" sz="3600">
                <a:solidFill>
                  <a:srgbClr val="000000"/>
                </a:solidFill>
              </a:rPr>
              <a:t> sensorValue</a:t>
            </a:r>
            <a:br>
              <a:rPr b="1" lang="es" sz="3600">
                <a:solidFill>
                  <a:srgbClr val="000000"/>
                </a:solidFill>
              </a:rPr>
            </a:br>
            <a:r>
              <a:rPr b="1" lang="es" sz="3600">
                <a:solidFill>
                  <a:srgbClr val="3C78D8"/>
                </a:solidFill>
              </a:rPr>
              <a:t>void </a:t>
            </a:r>
            <a:r>
              <a:rPr b="1" lang="es" sz="3600">
                <a:solidFill>
                  <a:srgbClr val="6AA84F"/>
                </a:solidFill>
              </a:rPr>
              <a:t>setup</a:t>
            </a:r>
            <a:r>
              <a:rPr b="1" lang="es" sz="3600">
                <a:solidFill>
                  <a:srgbClr val="000000"/>
                </a:solidFill>
              </a:rPr>
              <a:t>() { </a:t>
            </a:r>
            <a:br>
              <a:rPr b="1" lang="es" sz="3600">
                <a:solidFill>
                  <a:srgbClr val="000000"/>
                </a:solidFill>
              </a:rPr>
            </a:br>
            <a:r>
              <a:rPr b="1" lang="es" sz="3600">
                <a:solidFill>
                  <a:srgbClr val="000000"/>
                </a:solidFill>
              </a:rPr>
              <a:t>  </a:t>
            </a:r>
            <a:r>
              <a:rPr b="1" lang="es" sz="3600">
                <a:solidFill>
                  <a:srgbClr val="E69138"/>
                </a:solidFill>
              </a:rPr>
              <a:t>Serial.begin</a:t>
            </a:r>
            <a:r>
              <a:rPr b="1" lang="es" sz="3600">
                <a:solidFill>
                  <a:srgbClr val="000000"/>
                </a:solidFill>
              </a:rPr>
              <a:t>(9600);</a:t>
            </a:r>
            <a:br>
              <a:rPr b="1" lang="es" sz="3600">
                <a:solidFill>
                  <a:srgbClr val="000000"/>
                </a:solidFill>
              </a:rPr>
            </a:br>
            <a:r>
              <a:rPr b="1" lang="es" sz="3600">
                <a:solidFill>
                  <a:srgbClr val="000000"/>
                </a:solidFill>
              </a:rPr>
              <a:t>}</a:t>
            </a:r>
            <a:endParaRPr b="1" sz="36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3600">
                <a:solidFill>
                  <a:srgbClr val="3C78D8"/>
                </a:solidFill>
              </a:rPr>
              <a:t>void</a:t>
            </a:r>
            <a:r>
              <a:rPr b="1" lang="es" sz="3600">
                <a:solidFill>
                  <a:srgbClr val="000000"/>
                </a:solidFill>
              </a:rPr>
              <a:t> </a:t>
            </a:r>
            <a:r>
              <a:rPr b="1" lang="es" sz="3600">
                <a:solidFill>
                  <a:srgbClr val="6AA84F"/>
                </a:solidFill>
              </a:rPr>
              <a:t>loop</a:t>
            </a:r>
            <a:r>
              <a:rPr b="1" lang="es" sz="3600">
                <a:solidFill>
                  <a:srgbClr val="000000"/>
                </a:solidFill>
              </a:rPr>
              <a:t>() {</a:t>
            </a:r>
            <a:br>
              <a:rPr b="1" lang="es" sz="3600">
                <a:solidFill>
                  <a:srgbClr val="000000"/>
                </a:solidFill>
              </a:rPr>
            </a:br>
            <a:r>
              <a:rPr b="1" lang="es" sz="3600">
                <a:solidFill>
                  <a:srgbClr val="000000"/>
                </a:solidFill>
              </a:rPr>
              <a:t>  sensorValue = </a:t>
            </a:r>
            <a:r>
              <a:rPr b="1" lang="es" sz="3600">
                <a:solidFill>
                  <a:srgbClr val="E69138"/>
                </a:solidFill>
              </a:rPr>
              <a:t>analogRead</a:t>
            </a:r>
            <a:r>
              <a:rPr b="1" lang="es" sz="3600">
                <a:solidFill>
                  <a:srgbClr val="000000"/>
                </a:solidFill>
              </a:rPr>
              <a:t>(A2);</a:t>
            </a:r>
            <a:br>
              <a:rPr b="1" lang="es" sz="3600">
                <a:solidFill>
                  <a:srgbClr val="000000"/>
                </a:solidFill>
              </a:rPr>
            </a:br>
            <a:r>
              <a:rPr b="1" lang="es" sz="3600">
                <a:solidFill>
                  <a:srgbClr val="000000"/>
                </a:solidFill>
              </a:rPr>
              <a:t>  </a:t>
            </a:r>
            <a:r>
              <a:rPr b="1" lang="es" sz="3600">
                <a:solidFill>
                  <a:srgbClr val="E69138"/>
                </a:solidFill>
              </a:rPr>
              <a:t>Serial.println</a:t>
            </a:r>
            <a:r>
              <a:rPr b="1" lang="es" sz="3600">
                <a:solidFill>
                  <a:srgbClr val="000000"/>
                </a:solidFill>
              </a:rPr>
              <a:t>(sensorValue);</a:t>
            </a:r>
            <a:br>
              <a:rPr b="1" lang="es" sz="3600">
                <a:solidFill>
                  <a:srgbClr val="000000"/>
                </a:solidFill>
              </a:rPr>
            </a:br>
            <a:r>
              <a:rPr b="1" lang="es" sz="3600">
                <a:solidFill>
                  <a:srgbClr val="000000"/>
                </a:solidFill>
              </a:rPr>
              <a:t>  </a:t>
            </a:r>
            <a:r>
              <a:rPr b="1" lang="es" sz="3600">
                <a:solidFill>
                  <a:srgbClr val="E69138"/>
                </a:solidFill>
              </a:rPr>
              <a:t>delay</a:t>
            </a:r>
            <a:r>
              <a:rPr b="1" lang="es" sz="3600">
                <a:solidFill>
                  <a:srgbClr val="000000"/>
                </a:solidFill>
              </a:rPr>
              <a:t>(200);</a:t>
            </a:r>
            <a:br>
              <a:rPr b="1" lang="es" sz="3600">
                <a:solidFill>
                  <a:srgbClr val="000000"/>
                </a:solidFill>
              </a:rPr>
            </a:br>
            <a:r>
              <a:rPr b="1" lang="es" sz="3600">
                <a:solidFill>
                  <a:srgbClr val="000000"/>
                </a:solidFill>
              </a:rPr>
              <a:t>}</a:t>
            </a:r>
            <a:endParaRPr b="1" sz="3600">
              <a:solidFill>
                <a:srgbClr val="000000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/>
        </p:nvSpPr>
        <p:spPr>
          <a:xfrm>
            <a:off x="549975" y="5346775"/>
            <a:ext cx="2047200" cy="8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800">
                <a:latin typeface="Oswald"/>
                <a:ea typeface="Oswald"/>
                <a:cs typeface="Oswald"/>
                <a:sym typeface="Oswald"/>
              </a:rPr>
              <a:t>Veleta</a:t>
            </a:r>
            <a:endParaRPr sz="4800">
              <a:latin typeface="Oswald"/>
              <a:ea typeface="Oswald"/>
              <a:cs typeface="Oswald"/>
              <a:sym typeface="Oswald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2" name="Shape 112"/>
          <p:cNvPicPr preferRelativeResize="0"/>
          <p:nvPr/>
        </p:nvPicPr>
        <p:blipFill rotWithShape="1">
          <a:blip r:embed="rId3">
            <a:alphaModFix/>
          </a:blip>
          <a:srcRect b="0" l="17998" r="18869" t="0"/>
          <a:stretch/>
        </p:blipFill>
        <p:spPr>
          <a:xfrm>
            <a:off x="2833750" y="116925"/>
            <a:ext cx="3986824" cy="6314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idx="1" type="body"/>
          </p:nvPr>
        </p:nvSpPr>
        <p:spPr>
          <a:xfrm>
            <a:off x="311700" y="5731100"/>
            <a:ext cx="60204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Veleta</a:t>
            </a:r>
            <a:endParaRPr/>
          </a:p>
        </p:txBody>
      </p:sp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2250" y="283700"/>
            <a:ext cx="5728076" cy="488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idx="2" type="body"/>
          </p:nvPr>
        </p:nvSpPr>
        <p:spPr>
          <a:xfrm>
            <a:off x="5387775" y="3048600"/>
            <a:ext cx="2662800" cy="76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" sz="2400"/>
              <a:t>Leva con escalón</a:t>
            </a:r>
            <a:endParaRPr sz="2400"/>
          </a:p>
        </p:txBody>
      </p:sp>
      <p:pic>
        <p:nvPicPr>
          <p:cNvPr id="124" name="Shape 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475" y="482600"/>
            <a:ext cx="4000500" cy="441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 title="veleta-video.avi">
            <a:hlinkClick r:id="rId3"/>
          </p:cNvPr>
          <p:cNvSpPr/>
          <p:nvPr/>
        </p:nvSpPr>
        <p:spPr>
          <a:xfrm>
            <a:off x="841775" y="272450"/>
            <a:ext cx="7460450" cy="559532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Shape 134"/>
          <p:cNvPicPr preferRelativeResize="0"/>
          <p:nvPr/>
        </p:nvPicPr>
        <p:blipFill rotWithShape="1">
          <a:blip r:embed="rId3">
            <a:alphaModFix/>
          </a:blip>
          <a:srcRect b="18461" l="7043" r="7683" t="18593"/>
          <a:stretch/>
        </p:blipFill>
        <p:spPr>
          <a:xfrm>
            <a:off x="2710725" y="2234271"/>
            <a:ext cx="3722526" cy="3663432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Shape 135"/>
          <p:cNvSpPr txBox="1"/>
          <p:nvPr>
            <p:ph type="title"/>
          </p:nvPr>
        </p:nvSpPr>
        <p:spPr>
          <a:xfrm>
            <a:off x="311700" y="0"/>
            <a:ext cx="6757800" cy="83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Sensor de efecto hall para medir distancia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/>
        </p:nvSpPr>
        <p:spPr>
          <a:xfrm>
            <a:off x="371400" y="168533"/>
            <a:ext cx="78561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FFFFFF"/>
                </a:solidFill>
              </a:rPr>
              <a:t>Código sensor veleta</a:t>
            </a:r>
            <a:endParaRPr b="1" sz="2400">
              <a:solidFill>
                <a:srgbClr val="FFFFFF"/>
              </a:solidFill>
            </a:endParaRPr>
          </a:p>
        </p:txBody>
      </p:sp>
      <p:sp>
        <p:nvSpPr>
          <p:cNvPr id="141" name="Shape 141"/>
          <p:cNvSpPr txBox="1"/>
          <p:nvPr/>
        </p:nvSpPr>
        <p:spPr>
          <a:xfrm>
            <a:off x="2240150" y="1800892"/>
            <a:ext cx="4287000" cy="50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4A86E8"/>
                </a:solidFill>
                <a:latin typeface="Ubuntu"/>
                <a:ea typeface="Ubuntu"/>
                <a:cs typeface="Ubuntu"/>
                <a:sym typeface="Ubuntu"/>
              </a:rPr>
              <a:t>i</a:t>
            </a:r>
            <a:r>
              <a:rPr lang="es" sz="1600">
                <a:solidFill>
                  <a:srgbClr val="4A86E8"/>
                </a:solidFill>
                <a:latin typeface="Ubuntu"/>
                <a:ea typeface="Ubuntu"/>
                <a:cs typeface="Ubuntu"/>
                <a:sym typeface="Ubuntu"/>
              </a:rPr>
              <a:t>nt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sumaVeleta=0;      </a:t>
            </a:r>
            <a:b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600">
                <a:solidFill>
                  <a:srgbClr val="4A86E8"/>
                </a:solidFill>
                <a:latin typeface="Ubuntu"/>
                <a:ea typeface="Ubuntu"/>
                <a:cs typeface="Ubuntu"/>
                <a:sym typeface="Ubuntu"/>
              </a:rPr>
              <a:t>const byte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pinDireccion = A2;       //pin Analógico </a:t>
            </a:r>
            <a:b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600">
                <a:solidFill>
                  <a:srgbClr val="4A86E8"/>
                </a:solidFill>
                <a:latin typeface="Ubuntu"/>
                <a:ea typeface="Ubuntu"/>
                <a:cs typeface="Ubuntu"/>
                <a:sym typeface="Ubuntu"/>
              </a:rPr>
              <a:t>int 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direccion = 0;</a:t>
            </a:r>
            <a:b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600">
                <a:solidFill>
                  <a:srgbClr val="4A86E8"/>
                </a:solidFill>
                <a:latin typeface="Ubuntu"/>
                <a:ea typeface="Ubuntu"/>
                <a:cs typeface="Ubuntu"/>
                <a:sym typeface="Ubuntu"/>
              </a:rPr>
              <a:t>int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tiempoEnvio=30;</a:t>
            </a:r>
            <a:endParaRPr sz="1600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4A86E8"/>
                </a:solidFill>
                <a:latin typeface="Ubuntu"/>
                <a:ea typeface="Ubuntu"/>
                <a:cs typeface="Ubuntu"/>
                <a:sym typeface="Ubuntu"/>
              </a:rPr>
              <a:t>int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leerDireccion(</a:t>
            </a:r>
            <a:r>
              <a:rPr lang="es" sz="1600">
                <a:solidFill>
                  <a:srgbClr val="4A86E8"/>
                </a:solidFill>
                <a:latin typeface="Ubuntu"/>
                <a:ea typeface="Ubuntu"/>
                <a:cs typeface="Ubuntu"/>
                <a:sym typeface="Ubuntu"/>
              </a:rPr>
              <a:t>int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suma){</a:t>
            </a:r>
            <a:endParaRPr sz="1600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suma=suma/tiempoEnvio;</a:t>
            </a:r>
            <a:endParaRPr sz="1600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</a:t>
            </a:r>
            <a:r>
              <a:rPr lang="es" sz="16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if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(suma&gt;=415 &amp;&amp; suma&lt; 440) </a:t>
            </a:r>
            <a:r>
              <a:rPr lang="es" sz="16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return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0;</a:t>
            </a:r>
            <a:endParaRPr sz="1600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</a:t>
            </a:r>
            <a:r>
              <a:rPr lang="es" sz="16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if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(suma&gt;=440 &amp;&amp; suma&lt; 490) </a:t>
            </a:r>
            <a:r>
              <a:rPr lang="es" sz="16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return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45;</a:t>
            </a:r>
            <a:endParaRPr sz="1600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</a:t>
            </a:r>
            <a:r>
              <a:rPr lang="es" sz="16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if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(suma&gt;=490 &amp;&amp; suma&lt; 515) </a:t>
            </a:r>
            <a:r>
              <a:rPr lang="es" sz="16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return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90;</a:t>
            </a:r>
            <a:endParaRPr sz="1600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</a:t>
            </a:r>
            <a:r>
              <a:rPr lang="es" sz="16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if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(suma&gt;=515 &amp;&amp; suma&lt; 540) </a:t>
            </a:r>
            <a:r>
              <a:rPr lang="es" sz="16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return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135;</a:t>
            </a:r>
            <a:endParaRPr sz="1600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</a:t>
            </a:r>
            <a:r>
              <a:rPr lang="es" sz="16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if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(suma&gt;=540 &amp;&amp; suma&lt; 590) </a:t>
            </a:r>
            <a:r>
              <a:rPr lang="es" sz="16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return 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180;</a:t>
            </a:r>
            <a:endParaRPr sz="1600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</a:t>
            </a:r>
            <a:r>
              <a:rPr lang="es" sz="16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if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(suma&gt;=590 &amp;&amp; suma&lt; 615) </a:t>
            </a:r>
            <a:r>
              <a:rPr lang="es" sz="16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return 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225;</a:t>
            </a:r>
            <a:endParaRPr sz="1600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</a:t>
            </a:r>
            <a:r>
              <a:rPr lang="es" sz="16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if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(suma&gt;=615 &amp;&amp; suma&lt; 640) </a:t>
            </a:r>
            <a:r>
              <a:rPr lang="es" sz="16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return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270;</a:t>
            </a:r>
            <a:endParaRPr sz="1600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</a:t>
            </a:r>
            <a:r>
              <a:rPr lang="es" sz="16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if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(suma&gt;=640 &amp;&amp; suma&lt; 690) </a:t>
            </a:r>
            <a:r>
              <a:rPr lang="es" sz="16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return</a:t>
            </a: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315;</a:t>
            </a:r>
            <a:endParaRPr sz="1600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}</a:t>
            </a:r>
            <a:endParaRPr sz="1600"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/>
        </p:nvSpPr>
        <p:spPr>
          <a:xfrm>
            <a:off x="2247300" y="1508533"/>
            <a:ext cx="4649400" cy="40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4A86E8"/>
                </a:solidFill>
                <a:latin typeface="Ubuntu"/>
                <a:ea typeface="Ubuntu"/>
                <a:cs typeface="Ubuntu"/>
                <a:sym typeface="Ubuntu"/>
              </a:rPr>
              <a:t>void</a:t>
            </a:r>
            <a:r>
              <a:rPr lang="es">
                <a:latin typeface="Ubuntu"/>
                <a:ea typeface="Ubuntu"/>
                <a:cs typeface="Ubuntu"/>
                <a:sym typeface="Ubuntu"/>
              </a:rPr>
              <a:t> </a:t>
            </a:r>
            <a:r>
              <a:rPr lang="es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setup </a:t>
            </a:r>
            <a:r>
              <a:rPr lang="es">
                <a:latin typeface="Ubuntu"/>
                <a:ea typeface="Ubuntu"/>
                <a:cs typeface="Ubuntu"/>
                <a:sym typeface="Ubuntu"/>
              </a:rPr>
              <a:t>() {</a:t>
            </a:r>
            <a:endParaRPr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Ubuntu"/>
                <a:ea typeface="Ubuntu"/>
                <a:cs typeface="Ubuntu"/>
                <a:sym typeface="Ubuntu"/>
              </a:rPr>
              <a:t>  </a:t>
            </a:r>
            <a:r>
              <a:rPr b="1" lang="es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Serial</a:t>
            </a:r>
            <a:r>
              <a:rPr lang="es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.begin</a:t>
            </a:r>
            <a:r>
              <a:rPr lang="es">
                <a:latin typeface="Ubuntu"/>
                <a:ea typeface="Ubuntu"/>
                <a:cs typeface="Ubuntu"/>
                <a:sym typeface="Ubuntu"/>
              </a:rPr>
              <a:t>(9600);        </a:t>
            </a:r>
            <a:r>
              <a:rPr lang="es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>//iniciamos comunicación serial</a:t>
            </a:r>
            <a:r>
              <a:rPr lang="es">
                <a:latin typeface="Ubuntu"/>
                <a:ea typeface="Ubuntu"/>
                <a:cs typeface="Ubuntu"/>
                <a:sym typeface="Ubuntu"/>
              </a:rPr>
              <a:t>               </a:t>
            </a:r>
            <a:endParaRPr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Ubuntu"/>
                <a:ea typeface="Ubuntu"/>
                <a:cs typeface="Ubuntu"/>
                <a:sym typeface="Ubuntu"/>
              </a:rPr>
              <a:t>}</a:t>
            </a:r>
            <a:endParaRPr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b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>
                <a:solidFill>
                  <a:srgbClr val="4A86E8"/>
                </a:solidFill>
                <a:latin typeface="Ubuntu"/>
                <a:ea typeface="Ubuntu"/>
                <a:cs typeface="Ubuntu"/>
                <a:sym typeface="Ubuntu"/>
              </a:rPr>
              <a:t>void</a:t>
            </a: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r>
              <a:rPr lang="es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loop </a:t>
            </a: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() {</a:t>
            </a:r>
            <a:endParaRPr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</a:t>
            </a:r>
            <a:r>
              <a:rPr lang="es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for</a:t>
            </a: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(</a:t>
            </a:r>
            <a:r>
              <a:rPr lang="es">
                <a:solidFill>
                  <a:srgbClr val="4A86E8"/>
                </a:solidFill>
                <a:latin typeface="Ubuntu"/>
                <a:ea typeface="Ubuntu"/>
                <a:cs typeface="Ubuntu"/>
                <a:sym typeface="Ubuntu"/>
              </a:rPr>
              <a:t>int</a:t>
            </a: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i=0;i&lt;=tiempoEnvio;i++){</a:t>
            </a:r>
            <a:endParaRPr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  sumaVeleta+=</a:t>
            </a:r>
            <a:r>
              <a:rPr lang="es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analogRead</a:t>
            </a: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(pinDireccion);</a:t>
            </a:r>
            <a:endParaRPr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  </a:t>
            </a:r>
            <a:r>
              <a:rPr lang="es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delay</a:t>
            </a: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(1000);</a:t>
            </a:r>
            <a:endParaRPr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}</a:t>
            </a:r>
            <a:endParaRPr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direccion=leerDireccion(sumaVeleta);</a:t>
            </a:r>
            <a:endParaRPr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sumaVeleta=0;</a:t>
            </a:r>
            <a:endParaRPr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</a:t>
            </a:r>
            <a:r>
              <a:rPr b="1" lang="es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Serial</a:t>
            </a:r>
            <a:r>
              <a:rPr lang="es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.print</a:t>
            </a: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(</a:t>
            </a:r>
            <a:r>
              <a:rPr lang="es">
                <a:solidFill>
                  <a:srgbClr val="4A86E8"/>
                </a:solidFill>
                <a:latin typeface="Ubuntu"/>
                <a:ea typeface="Ubuntu"/>
                <a:cs typeface="Ubuntu"/>
                <a:sym typeface="Ubuntu"/>
              </a:rPr>
              <a:t>"dirección: "</a:t>
            </a: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);</a:t>
            </a:r>
            <a:endParaRPr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 </a:t>
            </a:r>
            <a:r>
              <a:rPr b="1" lang="es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Serial</a:t>
            </a:r>
            <a:r>
              <a:rPr lang="es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.println</a:t>
            </a: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(dirección);</a:t>
            </a:r>
            <a:endParaRPr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}</a:t>
            </a:r>
            <a:endParaRPr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br>
              <a:rPr lang="es">
                <a:latin typeface="Ubuntu"/>
                <a:ea typeface="Ubuntu"/>
                <a:cs typeface="Ubuntu"/>
                <a:sym typeface="Ubuntu"/>
              </a:rPr>
            </a:br>
            <a:br>
              <a:rPr lang="es">
                <a:latin typeface="Ubuntu"/>
                <a:ea typeface="Ubuntu"/>
                <a:cs typeface="Ubuntu"/>
                <a:sym typeface="Ubuntu"/>
              </a:rPr>
            </a:br>
            <a:endParaRPr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213875" y="450767"/>
            <a:ext cx="8181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>
                <a:solidFill>
                  <a:srgbClr val="0D70BD"/>
                </a:solidFill>
              </a:rPr>
              <a:t>Conexión del sensor de efecto hall analógica</a:t>
            </a:r>
            <a:endParaRPr sz="2400">
              <a:solidFill>
                <a:srgbClr val="0D70BD"/>
              </a:solidFill>
            </a:endParaRPr>
          </a:p>
        </p:txBody>
      </p:sp>
      <p:pic>
        <p:nvPicPr>
          <p:cNvPr id="152" name="Shape 1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5073" y="1683900"/>
            <a:ext cx="4753851" cy="3298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ETEORIT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ETEORIT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